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1584" y="-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19.05.2019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19.05.2019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19.05.2019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19.05.2019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online.zakon.kz/document/?doc_id=31577399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39752" y="6381328"/>
            <a:ext cx="4640560" cy="288032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Преподаватель : ТУСУПОВА  А.Ж.</a:t>
            </a:r>
            <a:endParaRPr lang="de-DE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hlinkClick r:id="rId2" tooltip="Кодекс Республики Казахстан об административных правонарушениях от 5 июля 2014 года № 235-V (с изменениями и дополнениями по состоянию на 09.01.2018 г.)"/>
              </a:rPr>
              <a:t>АДМИНИСТРАТИВНЫЕ ПРАВОНАРУШЕНИЯ, ПОСЯГАЮЩИЕ НА СОБСТВЕННОСТЬ</a:t>
            </a:r>
            <a:endParaRPr lang="de-DE" sz="3200" dirty="0"/>
          </a:p>
        </p:txBody>
      </p:sp>
      <p:pic>
        <p:nvPicPr>
          <p:cNvPr id="4" name="Рисунок 3" descr="femida-ezola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131840" y="2852936"/>
            <a:ext cx="3002301" cy="324036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95536" y="4581128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 соответствии с Законом Республики Казахстан от 30 ноября 2015 г. «О республиканском бюджете» на 2016-2018 годы,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u="sng" dirty="0" smtClean="0"/>
              <a:t>1 месячный расчетный показатель = 2121 </a:t>
            </a:r>
            <a:r>
              <a:rPr lang="ru-RU" b="1" u="sng" dirty="0" err="1" smtClean="0"/>
              <a:t>тг</a:t>
            </a:r>
            <a:r>
              <a:rPr lang="ru-RU" b="1" u="sng" dirty="0" smtClean="0"/>
              <a:t>.</a:t>
            </a:r>
            <a:endParaRPr lang="de-DE" b="1" u="sng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Статья 136. Нарушение права государственной собственности на землю</a:t>
            </a:r>
            <a:endParaRPr lang="de-DE" dirty="0"/>
          </a:p>
        </p:txBody>
      </p:sp>
      <p:sp>
        <p:nvSpPr>
          <p:cNvPr id="10" name="Текст 9"/>
          <p:cNvSpPr>
            <a:spLocks noGrp="1"/>
          </p:cNvSpPr>
          <p:nvPr>
            <p:ph type="body" sz="half" idx="2"/>
          </p:nvPr>
        </p:nvSpPr>
        <p:spPr>
          <a:xfrm>
            <a:off x="179512" y="620688"/>
            <a:ext cx="2664296" cy="5257800"/>
          </a:xfrm>
        </p:spPr>
        <p:txBody>
          <a:bodyPr>
            <a:noAutofit/>
          </a:bodyPr>
          <a:lstStyle/>
          <a:p>
            <a:r>
              <a:rPr lang="ru-RU" sz="1800" b="1" dirty="0" smtClean="0"/>
              <a:t>Штраф</a:t>
            </a:r>
          </a:p>
          <a:p>
            <a:r>
              <a:rPr lang="ru-RU" sz="1800" b="1" dirty="0" smtClean="0"/>
              <a:t> </a:t>
            </a:r>
            <a:r>
              <a:rPr lang="ru-RU" sz="1800" dirty="0" smtClean="0"/>
              <a:t>на физических лиц – 75 </a:t>
            </a:r>
            <a:r>
              <a:rPr lang="ru-RU" sz="1800" dirty="0" err="1" smtClean="0"/>
              <a:t>МРП</a:t>
            </a:r>
            <a:r>
              <a:rPr lang="ru-RU" sz="1800" dirty="0" smtClean="0"/>
              <a:t> (</a:t>
            </a:r>
            <a:r>
              <a:rPr lang="de-DE" sz="1800" dirty="0" smtClean="0"/>
              <a:t>159075</a:t>
            </a:r>
            <a:r>
              <a:rPr lang="ru-RU" sz="1800" dirty="0" smtClean="0"/>
              <a:t> </a:t>
            </a:r>
            <a:r>
              <a:rPr lang="ru-RU" sz="1800" dirty="0" err="1" smtClean="0"/>
              <a:t>тг</a:t>
            </a:r>
            <a:r>
              <a:rPr lang="ru-RU" sz="1800" dirty="0" smtClean="0"/>
              <a:t>.)</a:t>
            </a:r>
          </a:p>
          <a:p>
            <a:pPr>
              <a:buFont typeface="Arial" pitchFamily="34" charset="0"/>
              <a:buChar char="•"/>
            </a:pPr>
            <a:r>
              <a:rPr lang="ru-RU" sz="1800" dirty="0" smtClean="0"/>
              <a:t>на должностных лиц, субъектов малого предпринимательства или некоммерческие организации – 100 </a:t>
            </a:r>
            <a:r>
              <a:rPr lang="ru-RU" sz="1800" dirty="0" err="1" smtClean="0"/>
              <a:t>МРП</a:t>
            </a:r>
            <a:r>
              <a:rPr lang="ru-RU" sz="1800" dirty="0" smtClean="0"/>
              <a:t> (</a:t>
            </a:r>
            <a:r>
              <a:rPr lang="de-DE" sz="1800" dirty="0" smtClean="0"/>
              <a:t>212100</a:t>
            </a:r>
            <a:r>
              <a:rPr lang="ru-RU" sz="1800" dirty="0" smtClean="0"/>
              <a:t> </a:t>
            </a:r>
            <a:r>
              <a:rPr lang="ru-RU" sz="1800" dirty="0" err="1" smtClean="0"/>
              <a:t>тг</a:t>
            </a:r>
            <a:r>
              <a:rPr lang="ru-RU" sz="1800" dirty="0" smtClean="0"/>
              <a:t>.)</a:t>
            </a:r>
          </a:p>
          <a:p>
            <a:pPr>
              <a:buFont typeface="Arial" pitchFamily="34" charset="0"/>
              <a:buChar char="•"/>
            </a:pPr>
            <a:r>
              <a:rPr lang="ru-RU" sz="1800" dirty="0" smtClean="0"/>
              <a:t> на субъектов среднего предпринимательства – 150 </a:t>
            </a:r>
            <a:r>
              <a:rPr lang="ru-RU" sz="1800" dirty="0" err="1" smtClean="0"/>
              <a:t>МРП</a:t>
            </a:r>
            <a:r>
              <a:rPr lang="ru-RU" sz="1800" dirty="0" smtClean="0"/>
              <a:t> (</a:t>
            </a:r>
            <a:r>
              <a:rPr lang="de-DE" sz="1800" dirty="0" smtClean="0"/>
              <a:t>318150</a:t>
            </a:r>
            <a:r>
              <a:rPr lang="ru-RU" sz="1800" dirty="0" smtClean="0"/>
              <a:t> </a:t>
            </a:r>
            <a:r>
              <a:rPr lang="ru-RU" sz="1800" dirty="0" err="1" smtClean="0"/>
              <a:t>тг</a:t>
            </a:r>
            <a:r>
              <a:rPr lang="ru-RU" sz="1800" dirty="0" smtClean="0"/>
              <a:t>.)</a:t>
            </a:r>
          </a:p>
          <a:p>
            <a:pPr>
              <a:buFont typeface="Arial" pitchFamily="34" charset="0"/>
              <a:buChar char="•"/>
            </a:pPr>
            <a:r>
              <a:rPr lang="ru-RU" sz="1800" dirty="0" smtClean="0"/>
              <a:t>на субъектов крупного предпринимательства – 700 </a:t>
            </a:r>
            <a:r>
              <a:rPr lang="ru-RU" sz="1800" dirty="0" err="1" smtClean="0"/>
              <a:t>МРП</a:t>
            </a:r>
            <a:r>
              <a:rPr lang="ru-RU" sz="1800" dirty="0" smtClean="0"/>
              <a:t> (</a:t>
            </a:r>
            <a:r>
              <a:rPr lang="de-DE" sz="1800" dirty="0" smtClean="0"/>
              <a:t>1484700</a:t>
            </a:r>
            <a:r>
              <a:rPr lang="ru-RU" sz="1800" dirty="0" smtClean="0"/>
              <a:t> </a:t>
            </a:r>
            <a:r>
              <a:rPr lang="ru-RU" sz="1800" dirty="0" err="1" smtClean="0"/>
              <a:t>тг</a:t>
            </a:r>
            <a:r>
              <a:rPr lang="ru-RU" sz="1800" dirty="0" smtClean="0"/>
              <a:t>.)</a:t>
            </a:r>
            <a:endParaRPr lang="de-DE" sz="1800" dirty="0"/>
          </a:p>
        </p:txBody>
      </p:sp>
      <p:pic>
        <p:nvPicPr>
          <p:cNvPr id="1026" name="Picture 2" descr="ÐÐ°ÑÑÐ¸Ð½ÐºÐ¸ Ð¿Ð¾ Ð·Ð°Ð¿ÑÐ¾ÑÑ ÑÐ¾Ð±ÑÑÐ²ÐµÐ½Ð½Ð¾ÑÑÑ Ð½Ð° Ð·ÐµÐ¼Ð»Ñ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l="9781" r="9781"/>
          <a:stretch>
            <a:fillRect/>
          </a:stretch>
        </p:blipFill>
        <p:spPr bwMode="auto"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0" dirty="0"/>
              <a:t>штраф на должностных </a:t>
            </a:r>
            <a:r>
              <a:rPr lang="ru-RU" b="0" dirty="0" smtClean="0"/>
              <a:t>лиц – 30 </a:t>
            </a:r>
            <a:r>
              <a:rPr lang="ru-RU" b="0" dirty="0" err="1" smtClean="0"/>
              <a:t>МРП</a:t>
            </a:r>
            <a:r>
              <a:rPr lang="ru-RU" b="0" dirty="0" smtClean="0"/>
              <a:t> (</a:t>
            </a:r>
            <a:r>
              <a:rPr lang="de-DE" b="0" dirty="0" smtClean="0"/>
              <a:t>63630</a:t>
            </a:r>
            <a:r>
              <a:rPr lang="ru-RU" b="0" dirty="0" smtClean="0"/>
              <a:t> </a:t>
            </a:r>
            <a:r>
              <a:rPr lang="ru-RU" b="0" dirty="0" err="1" smtClean="0"/>
              <a:t>тг</a:t>
            </a:r>
            <a:r>
              <a:rPr lang="ru-RU" b="0" dirty="0" smtClean="0"/>
              <a:t>.)</a:t>
            </a:r>
            <a:endParaRPr lang="de-DE" dirty="0"/>
          </a:p>
        </p:txBody>
      </p:sp>
      <p:sp>
        <p:nvSpPr>
          <p:cNvPr id="8" name="Текст 7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ru-RU" sz="1800" b="0" dirty="0" smtClean="0"/>
              <a:t>повторно в течение года после наложения административного взыскания – 60 </a:t>
            </a:r>
            <a:r>
              <a:rPr lang="ru-RU" sz="1800" b="0" dirty="0" err="1" smtClean="0"/>
              <a:t>МРП</a:t>
            </a:r>
            <a:r>
              <a:rPr lang="ru-RU" sz="1800" b="0" dirty="0" smtClean="0"/>
              <a:t> (</a:t>
            </a:r>
            <a:r>
              <a:rPr lang="de-DE" sz="1800" b="0" dirty="0" smtClean="0"/>
              <a:t>127260</a:t>
            </a:r>
            <a:r>
              <a:rPr lang="ru-RU" sz="1800" b="0" dirty="0" err="1" smtClean="0"/>
              <a:t>тг</a:t>
            </a:r>
            <a:r>
              <a:rPr lang="ru-RU" sz="1800" b="0" dirty="0" smtClean="0"/>
              <a:t>.)</a:t>
            </a:r>
            <a:endParaRPr lang="de-DE" sz="1800" dirty="0"/>
          </a:p>
        </p:txBody>
      </p:sp>
      <p:pic>
        <p:nvPicPr>
          <p:cNvPr id="11" name="Содержимое 10" descr="2017100215130969768_9e186b81-8f50-4723-bf38-df4e7d676f8c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323528" y="2636912"/>
            <a:ext cx="4041775" cy="2284482"/>
          </a:xfrm>
        </p:spPr>
      </p:pic>
      <p:pic>
        <p:nvPicPr>
          <p:cNvPr id="10" name="Содержимое 9" descr="dzy0b7g94f61xce35a821408783081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788024" y="3356992"/>
            <a:ext cx="4038600" cy="2686027"/>
          </a:xfr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23528" y="260648"/>
            <a:ext cx="8534400" cy="758952"/>
          </a:xfrm>
        </p:spPr>
        <p:txBody>
          <a:bodyPr>
            <a:noAutofit/>
          </a:bodyPr>
          <a:lstStyle/>
          <a:p>
            <a:r>
              <a:rPr lang="ru-RU" sz="1800" b="1" dirty="0" smtClean="0"/>
              <a:t>Статья 137. Нарушение земельного законодательства Республики Казахстан при предоставлении права на земельный участок и при изменении целевого назначения земельного участка</a:t>
            </a:r>
            <a:endParaRPr lang="de-DE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79512" y="2204864"/>
            <a:ext cx="2664296" cy="990600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Статья 138. Уничтожение специальных знаков</a:t>
            </a:r>
            <a:endParaRPr lang="de-DE" sz="2400" dirty="0"/>
          </a:p>
        </p:txBody>
      </p:sp>
      <p:sp>
        <p:nvSpPr>
          <p:cNvPr id="8" name="Текст 7"/>
          <p:cNvSpPr>
            <a:spLocks noGrp="1"/>
          </p:cNvSpPr>
          <p:nvPr>
            <p:ph type="body" idx="2"/>
          </p:nvPr>
        </p:nvSpPr>
        <p:spPr>
          <a:xfrm>
            <a:off x="539552" y="1772816"/>
            <a:ext cx="2362200" cy="4144963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1600" dirty="0" smtClean="0"/>
              <a:t>предупреждение или штраф на физических лиц – 3 </a:t>
            </a:r>
            <a:r>
              <a:rPr lang="ru-RU" sz="1600" dirty="0" err="1" smtClean="0"/>
              <a:t>МРП</a:t>
            </a:r>
            <a:r>
              <a:rPr lang="ru-RU" sz="1600" dirty="0" smtClean="0"/>
              <a:t> (</a:t>
            </a:r>
            <a:r>
              <a:rPr lang="de-DE" sz="1600" dirty="0" smtClean="0"/>
              <a:t>6363</a:t>
            </a:r>
            <a:r>
              <a:rPr lang="ru-RU" sz="1600" dirty="0" err="1" smtClean="0"/>
              <a:t>тг</a:t>
            </a:r>
            <a:r>
              <a:rPr lang="ru-RU" sz="1600" dirty="0" smtClean="0"/>
              <a:t>.)</a:t>
            </a:r>
          </a:p>
          <a:p>
            <a:r>
              <a:rPr lang="ru-RU" sz="1600" dirty="0" smtClean="0"/>
              <a:t>на должностных лиц, субъектов малого предпринимательства или некоммерческие организации – 10 </a:t>
            </a:r>
            <a:r>
              <a:rPr lang="ru-RU" sz="1600" dirty="0" err="1" smtClean="0"/>
              <a:t>МРП</a:t>
            </a:r>
            <a:r>
              <a:rPr lang="ru-RU" sz="1600" dirty="0" smtClean="0"/>
              <a:t> (21210 </a:t>
            </a:r>
            <a:r>
              <a:rPr lang="ru-RU" sz="1600" dirty="0" err="1" smtClean="0"/>
              <a:t>тг</a:t>
            </a:r>
            <a:r>
              <a:rPr lang="ru-RU" sz="1600" dirty="0" smtClean="0"/>
              <a:t>.)</a:t>
            </a:r>
          </a:p>
          <a:p>
            <a:r>
              <a:rPr lang="ru-RU" sz="1600" dirty="0" smtClean="0"/>
              <a:t>на субъектов среднего предпринимательства – 30 </a:t>
            </a:r>
            <a:r>
              <a:rPr lang="ru-RU" sz="1600" dirty="0" err="1" smtClean="0"/>
              <a:t>МРП</a:t>
            </a:r>
            <a:r>
              <a:rPr lang="ru-RU" sz="1600" dirty="0" smtClean="0"/>
              <a:t> (</a:t>
            </a:r>
            <a:r>
              <a:rPr lang="de-DE" sz="1600" dirty="0" smtClean="0"/>
              <a:t>6363</a:t>
            </a:r>
            <a:r>
              <a:rPr lang="ru-RU" sz="1600" dirty="0" smtClean="0"/>
              <a:t>0 </a:t>
            </a:r>
            <a:r>
              <a:rPr lang="ru-RU" sz="1600" dirty="0" err="1" smtClean="0"/>
              <a:t>тг</a:t>
            </a:r>
            <a:r>
              <a:rPr lang="ru-RU" sz="1600" dirty="0" smtClean="0"/>
              <a:t>.)</a:t>
            </a:r>
          </a:p>
          <a:p>
            <a:r>
              <a:rPr lang="ru-RU" sz="1600" dirty="0" smtClean="0"/>
              <a:t>на субъектов крупного предпринимательства – 50 </a:t>
            </a:r>
            <a:r>
              <a:rPr lang="ru-RU" sz="1600" dirty="0" err="1" smtClean="0"/>
              <a:t>МРП</a:t>
            </a:r>
            <a:r>
              <a:rPr lang="ru-RU" sz="1600" dirty="0" smtClean="0"/>
              <a:t> (</a:t>
            </a:r>
            <a:r>
              <a:rPr lang="de-DE" sz="1600" dirty="0" smtClean="0"/>
              <a:t>106050</a:t>
            </a:r>
            <a:r>
              <a:rPr lang="ru-RU" sz="1600" dirty="0" smtClean="0"/>
              <a:t> </a:t>
            </a:r>
            <a:r>
              <a:rPr lang="ru-RU" sz="1600" dirty="0" err="1" smtClean="0"/>
              <a:t>тг</a:t>
            </a:r>
            <a:r>
              <a:rPr lang="ru-RU" sz="1600" dirty="0" smtClean="0"/>
              <a:t>.)</a:t>
            </a:r>
          </a:p>
          <a:p>
            <a:endParaRPr lang="ru-RU" sz="1600" dirty="0" smtClean="0"/>
          </a:p>
        </p:txBody>
      </p:sp>
      <p:pic>
        <p:nvPicPr>
          <p:cNvPr id="9" name="Рисунок 8" descr="Mezhevy-e-znak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27984" y="3284984"/>
            <a:ext cx="2952328" cy="283370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3059832" y="4725144"/>
            <a:ext cx="5867400" cy="1219200"/>
          </a:xfrm>
        </p:spPr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Статья 139. Нарушение права государственной собственности на недра</a:t>
            </a:r>
            <a:endParaRPr lang="de-DE" dirty="0"/>
          </a:p>
        </p:txBody>
      </p:sp>
      <p:sp>
        <p:nvSpPr>
          <p:cNvPr id="9" name="Рисунок 8"/>
          <p:cNvSpPr>
            <a:spLocks noGrp="1"/>
          </p:cNvSpPr>
          <p:nvPr>
            <p:ph type="pic" idx="1"/>
          </p:nvPr>
        </p:nvSpPr>
        <p:spPr>
          <a:xfrm>
            <a:off x="2987824" y="836712"/>
            <a:ext cx="5867400" cy="4267200"/>
          </a:xfrm>
        </p:spPr>
      </p:sp>
      <p:sp>
        <p:nvSpPr>
          <p:cNvPr id="10" name="Текст 9"/>
          <p:cNvSpPr>
            <a:spLocks noGrp="1"/>
          </p:cNvSpPr>
          <p:nvPr>
            <p:ph type="body" sz="half" idx="2"/>
          </p:nvPr>
        </p:nvSpPr>
        <p:spPr>
          <a:xfrm>
            <a:off x="179512" y="990600"/>
            <a:ext cx="2736304" cy="5257800"/>
          </a:xfrm>
        </p:spPr>
        <p:txBody>
          <a:bodyPr>
            <a:normAutofit lnSpcReduction="10000"/>
          </a:bodyPr>
          <a:lstStyle/>
          <a:p>
            <a:r>
              <a:rPr lang="ru-RU" sz="1800" b="1" dirty="0" smtClean="0"/>
              <a:t>Штраф</a:t>
            </a:r>
          </a:p>
          <a:p>
            <a:r>
              <a:rPr lang="ru-RU" sz="1800" b="1" dirty="0" smtClean="0"/>
              <a:t> </a:t>
            </a:r>
            <a:r>
              <a:rPr lang="ru-RU" sz="1800" dirty="0" smtClean="0"/>
              <a:t>на физических лиц – 50 </a:t>
            </a:r>
            <a:r>
              <a:rPr lang="ru-RU" sz="1800" dirty="0" err="1" smtClean="0"/>
              <a:t>МРП</a:t>
            </a:r>
            <a:r>
              <a:rPr lang="ru-RU" sz="1800" dirty="0" smtClean="0"/>
              <a:t> (</a:t>
            </a:r>
            <a:r>
              <a:rPr lang="de-DE" sz="1800" dirty="0" smtClean="0"/>
              <a:t>106050</a:t>
            </a:r>
            <a:r>
              <a:rPr lang="ru-RU" sz="1800" dirty="0" smtClean="0"/>
              <a:t> </a:t>
            </a:r>
            <a:r>
              <a:rPr lang="ru-RU" sz="1800" dirty="0" err="1" smtClean="0"/>
              <a:t>тг</a:t>
            </a:r>
            <a:r>
              <a:rPr lang="ru-RU" sz="1800" dirty="0" smtClean="0"/>
              <a:t>.)</a:t>
            </a:r>
          </a:p>
          <a:p>
            <a:pPr>
              <a:buFont typeface="Arial" pitchFamily="34" charset="0"/>
              <a:buChar char="•"/>
            </a:pPr>
            <a:r>
              <a:rPr lang="ru-RU" sz="1800" dirty="0" smtClean="0"/>
              <a:t>на должностных лиц, субъектов малого предпринимательства или некоммерческие организации – 100 </a:t>
            </a:r>
            <a:r>
              <a:rPr lang="ru-RU" sz="1800" dirty="0" err="1" smtClean="0"/>
              <a:t>МРП</a:t>
            </a:r>
            <a:r>
              <a:rPr lang="ru-RU" sz="1800" dirty="0" smtClean="0"/>
              <a:t> (</a:t>
            </a:r>
            <a:r>
              <a:rPr lang="de-DE" sz="1800" dirty="0" smtClean="0"/>
              <a:t>212100</a:t>
            </a:r>
            <a:r>
              <a:rPr lang="ru-RU" sz="1800" dirty="0" smtClean="0"/>
              <a:t> </a:t>
            </a:r>
            <a:r>
              <a:rPr lang="ru-RU" sz="1800" dirty="0" err="1" smtClean="0"/>
              <a:t>тг</a:t>
            </a:r>
            <a:r>
              <a:rPr lang="ru-RU" sz="1800" dirty="0" smtClean="0"/>
              <a:t>.)</a:t>
            </a:r>
          </a:p>
          <a:p>
            <a:pPr>
              <a:buFont typeface="Arial" pitchFamily="34" charset="0"/>
              <a:buChar char="•"/>
            </a:pPr>
            <a:r>
              <a:rPr lang="ru-RU" sz="1800" dirty="0" smtClean="0"/>
              <a:t> на субъектов среднего предпринимательства – 150 </a:t>
            </a:r>
            <a:r>
              <a:rPr lang="ru-RU" sz="1800" dirty="0" err="1" smtClean="0"/>
              <a:t>МРП</a:t>
            </a:r>
            <a:r>
              <a:rPr lang="ru-RU" sz="1800" dirty="0" smtClean="0"/>
              <a:t> (</a:t>
            </a:r>
            <a:r>
              <a:rPr lang="de-DE" sz="1800" dirty="0" smtClean="0"/>
              <a:t>318150</a:t>
            </a:r>
            <a:r>
              <a:rPr lang="ru-RU" sz="1800" dirty="0" smtClean="0"/>
              <a:t> </a:t>
            </a:r>
            <a:r>
              <a:rPr lang="ru-RU" sz="1800" dirty="0" err="1" smtClean="0"/>
              <a:t>тг</a:t>
            </a:r>
            <a:r>
              <a:rPr lang="ru-RU" sz="1800" dirty="0" smtClean="0"/>
              <a:t>.)</a:t>
            </a:r>
          </a:p>
          <a:p>
            <a:pPr>
              <a:buFont typeface="Arial" pitchFamily="34" charset="0"/>
              <a:buChar char="•"/>
            </a:pPr>
            <a:r>
              <a:rPr lang="ru-RU" sz="1800" dirty="0" smtClean="0"/>
              <a:t>на субъектов крупного предпринимательства – 500 </a:t>
            </a:r>
            <a:r>
              <a:rPr lang="ru-RU" sz="1800" dirty="0" err="1" smtClean="0"/>
              <a:t>МРП</a:t>
            </a:r>
            <a:r>
              <a:rPr lang="ru-RU" sz="1800" dirty="0" smtClean="0"/>
              <a:t> (</a:t>
            </a:r>
            <a:r>
              <a:rPr lang="de-DE" sz="1800" dirty="0" smtClean="0"/>
              <a:t>1060500</a:t>
            </a:r>
            <a:r>
              <a:rPr lang="ru-RU" sz="1800" dirty="0" smtClean="0"/>
              <a:t> </a:t>
            </a:r>
            <a:r>
              <a:rPr lang="ru-RU" sz="1800" dirty="0" err="1" smtClean="0"/>
              <a:t>тг</a:t>
            </a:r>
            <a:r>
              <a:rPr lang="ru-RU" sz="1800" dirty="0" smtClean="0"/>
              <a:t>.)</a:t>
            </a:r>
            <a:endParaRPr lang="de-DE" sz="1800" dirty="0" smtClean="0"/>
          </a:p>
          <a:p>
            <a:endParaRPr lang="de-DE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131840" y="692696"/>
            <a:ext cx="576064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повторно в течение года после наложения административного взыскания</a:t>
            </a:r>
          </a:p>
          <a:p>
            <a:r>
              <a:rPr lang="ru-RU" b="1" dirty="0" smtClean="0"/>
              <a:t>Штраф</a:t>
            </a:r>
          </a:p>
          <a:p>
            <a:r>
              <a:rPr lang="ru-RU" b="1" dirty="0" smtClean="0"/>
              <a:t> </a:t>
            </a:r>
            <a:r>
              <a:rPr lang="ru-RU" dirty="0" smtClean="0"/>
              <a:t>на физических лиц – 100 </a:t>
            </a:r>
            <a:r>
              <a:rPr lang="ru-RU" dirty="0" err="1" smtClean="0"/>
              <a:t>МРП</a:t>
            </a:r>
            <a:r>
              <a:rPr lang="ru-RU" dirty="0" smtClean="0"/>
              <a:t> (</a:t>
            </a:r>
            <a:r>
              <a:rPr lang="de-DE" dirty="0" smtClean="0"/>
              <a:t>212100</a:t>
            </a:r>
            <a:r>
              <a:rPr lang="ru-RU" dirty="0" smtClean="0"/>
              <a:t> </a:t>
            </a:r>
            <a:r>
              <a:rPr lang="ru-RU" dirty="0" err="1" smtClean="0"/>
              <a:t>тг</a:t>
            </a:r>
            <a:r>
              <a:rPr lang="ru-RU" dirty="0" smtClean="0"/>
              <a:t>.)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на должностных лиц, субъектов малого предпринимательства или некоммерческие организации – 150 </a:t>
            </a:r>
            <a:r>
              <a:rPr lang="ru-RU" dirty="0" err="1" smtClean="0"/>
              <a:t>МРП</a:t>
            </a:r>
            <a:r>
              <a:rPr lang="ru-RU" dirty="0" smtClean="0"/>
              <a:t> (</a:t>
            </a:r>
            <a:r>
              <a:rPr lang="de-DE" dirty="0" smtClean="0"/>
              <a:t>318150</a:t>
            </a:r>
            <a:r>
              <a:rPr lang="ru-RU" dirty="0" smtClean="0"/>
              <a:t> </a:t>
            </a:r>
            <a:r>
              <a:rPr lang="ru-RU" dirty="0" err="1" smtClean="0"/>
              <a:t>тг</a:t>
            </a:r>
            <a:r>
              <a:rPr lang="ru-RU" dirty="0" smtClean="0"/>
              <a:t>.)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 на субъектов среднего предпринимательства – 200 </a:t>
            </a:r>
            <a:r>
              <a:rPr lang="ru-RU" dirty="0" err="1" smtClean="0"/>
              <a:t>МРП</a:t>
            </a:r>
            <a:r>
              <a:rPr lang="ru-RU" dirty="0" smtClean="0"/>
              <a:t> (</a:t>
            </a:r>
            <a:r>
              <a:rPr lang="de-DE" dirty="0" smtClean="0"/>
              <a:t>1484700</a:t>
            </a:r>
            <a:r>
              <a:rPr lang="ru-RU" dirty="0" smtClean="0"/>
              <a:t> </a:t>
            </a:r>
            <a:r>
              <a:rPr lang="ru-RU" dirty="0" err="1" smtClean="0"/>
              <a:t>тг</a:t>
            </a:r>
            <a:r>
              <a:rPr lang="ru-RU" dirty="0" smtClean="0"/>
              <a:t>.)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на субъектов крупного предпринимательства – 700 </a:t>
            </a:r>
            <a:r>
              <a:rPr lang="ru-RU" dirty="0" err="1" smtClean="0"/>
              <a:t>МРП</a:t>
            </a:r>
            <a:r>
              <a:rPr lang="ru-RU" dirty="0" smtClean="0"/>
              <a:t> (</a:t>
            </a:r>
            <a:r>
              <a:rPr lang="de-DE" dirty="0" smtClean="0"/>
              <a:t>1484700</a:t>
            </a:r>
            <a:r>
              <a:rPr lang="ru-RU" dirty="0" smtClean="0"/>
              <a:t> </a:t>
            </a:r>
            <a:r>
              <a:rPr lang="ru-RU" dirty="0" err="1" smtClean="0"/>
              <a:t>тг</a:t>
            </a:r>
            <a:r>
              <a:rPr lang="ru-RU" dirty="0" smtClean="0"/>
              <a:t>.)</a:t>
            </a:r>
            <a:endParaRPr lang="de-DE" dirty="0" smtClean="0"/>
          </a:p>
          <a:p>
            <a:endParaRPr lang="ru-RU" dirty="0" smtClean="0"/>
          </a:p>
          <a:p>
            <a:endParaRPr lang="de-DE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8" name="Текст 7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2"/>
          </p:nvPr>
        </p:nvSpPr>
        <p:spPr>
          <a:xfrm>
            <a:off x="0" y="2276872"/>
            <a:ext cx="4163888" cy="1965729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sz="1900" dirty="0" smtClean="0"/>
              <a:t>Выборочная отработка участков месторождения, приведшая к ухудшению качества оставшихся запасов, необоснованным </a:t>
            </a:r>
            <a:r>
              <a:rPr lang="ru-RU" sz="1900" dirty="0" err="1" smtClean="0"/>
              <a:t>сверхпроектным</a:t>
            </a:r>
            <a:r>
              <a:rPr lang="ru-RU" sz="1900" dirty="0" smtClean="0"/>
              <a:t> и сверхнормативным потерям полезных ископаемых</a:t>
            </a:r>
            <a:endParaRPr lang="de-DE" sz="1900" dirty="0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4"/>
          </p:nvPr>
        </p:nvSpPr>
        <p:spPr>
          <a:xfrm>
            <a:off x="4860032" y="2492896"/>
            <a:ext cx="4038600" cy="38221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900" b="1" dirty="0" smtClean="0"/>
              <a:t>Штраф</a:t>
            </a:r>
          </a:p>
          <a:p>
            <a:r>
              <a:rPr lang="ru-RU" sz="1900" dirty="0" smtClean="0"/>
              <a:t>на субъектов малого предпринимательства – 150 </a:t>
            </a:r>
            <a:r>
              <a:rPr lang="ru-RU" sz="1900" dirty="0" err="1" smtClean="0"/>
              <a:t>МРП</a:t>
            </a:r>
            <a:r>
              <a:rPr lang="ru-RU" sz="1900" dirty="0" smtClean="0"/>
              <a:t> (</a:t>
            </a:r>
            <a:r>
              <a:rPr lang="de-DE" sz="1900" dirty="0" smtClean="0"/>
              <a:t>318150</a:t>
            </a:r>
            <a:r>
              <a:rPr lang="ru-RU" sz="1900" dirty="0" smtClean="0"/>
              <a:t> </a:t>
            </a:r>
            <a:r>
              <a:rPr lang="ru-RU" sz="1900" dirty="0" err="1" smtClean="0"/>
              <a:t>тг</a:t>
            </a:r>
            <a:r>
              <a:rPr lang="ru-RU" sz="1900" dirty="0" smtClean="0"/>
              <a:t>.)</a:t>
            </a:r>
            <a:endParaRPr lang="ru-RU" sz="1900" b="1" dirty="0" smtClean="0"/>
          </a:p>
          <a:p>
            <a:pPr>
              <a:buFont typeface="Arial" pitchFamily="34" charset="0"/>
              <a:buChar char="•"/>
            </a:pPr>
            <a:r>
              <a:rPr lang="ru-RU" sz="1900" dirty="0" smtClean="0"/>
              <a:t> на субъектов среднего предпринимательства – 200 </a:t>
            </a:r>
            <a:r>
              <a:rPr lang="ru-RU" sz="1900" dirty="0" err="1" smtClean="0"/>
              <a:t>МРП</a:t>
            </a:r>
            <a:r>
              <a:rPr lang="ru-RU" sz="1900" dirty="0" smtClean="0"/>
              <a:t> (</a:t>
            </a:r>
            <a:r>
              <a:rPr lang="de-DE" sz="1900" dirty="0" smtClean="0"/>
              <a:t>1484700</a:t>
            </a:r>
            <a:r>
              <a:rPr lang="ru-RU" sz="1900" dirty="0" smtClean="0"/>
              <a:t> </a:t>
            </a:r>
            <a:r>
              <a:rPr lang="ru-RU" sz="1900" dirty="0" err="1" smtClean="0"/>
              <a:t>тг</a:t>
            </a:r>
            <a:r>
              <a:rPr lang="ru-RU" sz="1900" dirty="0" smtClean="0"/>
              <a:t>.)</a:t>
            </a:r>
          </a:p>
          <a:p>
            <a:pPr>
              <a:buFont typeface="Arial" pitchFamily="34" charset="0"/>
              <a:buChar char="•"/>
            </a:pPr>
            <a:r>
              <a:rPr lang="ru-RU" sz="1900" dirty="0" smtClean="0"/>
              <a:t>на субъектов крупного предпринимательства – 1000 </a:t>
            </a:r>
            <a:r>
              <a:rPr lang="ru-RU" sz="1900" dirty="0" err="1" smtClean="0"/>
              <a:t>МРП</a:t>
            </a:r>
            <a:r>
              <a:rPr lang="ru-RU" sz="1900" dirty="0" smtClean="0"/>
              <a:t> (2121000 </a:t>
            </a:r>
            <a:r>
              <a:rPr lang="ru-RU" sz="1900" dirty="0" err="1" smtClean="0"/>
              <a:t>тг</a:t>
            </a:r>
            <a:r>
              <a:rPr lang="ru-RU" sz="1900" dirty="0" smtClean="0"/>
              <a:t>.)</a:t>
            </a:r>
            <a:endParaRPr lang="de-DE" sz="1900" dirty="0" smtClean="0"/>
          </a:p>
          <a:p>
            <a:endParaRPr lang="de-DE" dirty="0" smtClean="0"/>
          </a:p>
          <a:p>
            <a:endParaRPr lang="de-DE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 smtClean="0"/>
              <a:t>Статья 140. Выборочная отработка участков месторождения</a:t>
            </a:r>
            <a:endParaRPr lang="de-DE" sz="2400" dirty="0"/>
          </a:p>
        </p:txBody>
      </p:sp>
      <p:pic>
        <p:nvPicPr>
          <p:cNvPr id="10" name="Рисунок 9" descr="huge_a6cdebbe-f063-4452-9f00-4658434eb97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4" y="4293096"/>
            <a:ext cx="3197709" cy="201058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Текст 2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1900" b="1" dirty="0" smtClean="0"/>
              <a:t>Штраф</a:t>
            </a:r>
          </a:p>
          <a:p>
            <a:r>
              <a:rPr lang="ru-RU" sz="1900" dirty="0" smtClean="0"/>
              <a:t>на субъектов малого предпринимательства – 100 </a:t>
            </a:r>
            <a:r>
              <a:rPr lang="ru-RU" sz="1900" dirty="0" err="1" smtClean="0"/>
              <a:t>МРП</a:t>
            </a:r>
            <a:r>
              <a:rPr lang="ru-RU" sz="1900" dirty="0" smtClean="0"/>
              <a:t> (</a:t>
            </a:r>
            <a:r>
              <a:rPr lang="de-DE" sz="1900" dirty="0" smtClean="0"/>
              <a:t>212100</a:t>
            </a:r>
            <a:r>
              <a:rPr lang="ru-RU" sz="1900" dirty="0" smtClean="0"/>
              <a:t> </a:t>
            </a:r>
            <a:r>
              <a:rPr lang="ru-RU" sz="1900" dirty="0" err="1" smtClean="0"/>
              <a:t>тг</a:t>
            </a:r>
            <a:r>
              <a:rPr lang="ru-RU" sz="1900" dirty="0" smtClean="0"/>
              <a:t>.)</a:t>
            </a:r>
            <a:endParaRPr lang="ru-RU" sz="1900" b="1" dirty="0" smtClean="0"/>
          </a:p>
          <a:p>
            <a:pPr>
              <a:buFont typeface="Arial" pitchFamily="34" charset="0"/>
              <a:buChar char="•"/>
            </a:pPr>
            <a:r>
              <a:rPr lang="ru-RU" sz="1900" dirty="0" smtClean="0"/>
              <a:t> на субъектов среднего предпринимательства – 150 </a:t>
            </a:r>
            <a:r>
              <a:rPr lang="ru-RU" sz="1900" dirty="0" err="1" smtClean="0"/>
              <a:t>МРП</a:t>
            </a:r>
            <a:r>
              <a:rPr lang="ru-RU" sz="1900" dirty="0" smtClean="0"/>
              <a:t> (</a:t>
            </a:r>
            <a:r>
              <a:rPr lang="de-DE" sz="1900" dirty="0" smtClean="0"/>
              <a:t>318150</a:t>
            </a:r>
            <a:r>
              <a:rPr lang="ru-RU" sz="1900" dirty="0" smtClean="0"/>
              <a:t> </a:t>
            </a:r>
            <a:r>
              <a:rPr lang="ru-RU" sz="1900" dirty="0" err="1" smtClean="0"/>
              <a:t>тг</a:t>
            </a:r>
            <a:r>
              <a:rPr lang="ru-RU" sz="1900" dirty="0" smtClean="0"/>
              <a:t>.)</a:t>
            </a:r>
          </a:p>
          <a:p>
            <a:pPr>
              <a:buFont typeface="Arial" pitchFamily="34" charset="0"/>
              <a:buChar char="•"/>
            </a:pPr>
            <a:r>
              <a:rPr lang="ru-RU" sz="1900" dirty="0" smtClean="0"/>
              <a:t>на субъектов крупного предпринимательства – 1000 </a:t>
            </a:r>
            <a:r>
              <a:rPr lang="ru-RU" sz="1900" dirty="0" err="1" smtClean="0"/>
              <a:t>МРП</a:t>
            </a:r>
            <a:r>
              <a:rPr lang="ru-RU" sz="1900" dirty="0" smtClean="0"/>
              <a:t> (2121000 </a:t>
            </a:r>
            <a:r>
              <a:rPr lang="ru-RU" sz="1900" dirty="0" err="1" smtClean="0"/>
              <a:t>тг</a:t>
            </a:r>
            <a:r>
              <a:rPr lang="ru-RU" sz="1900" dirty="0" smtClean="0"/>
              <a:t>.)</a:t>
            </a:r>
            <a:endParaRPr lang="de-DE" sz="1900" dirty="0" smtClean="0"/>
          </a:p>
          <a:p>
            <a:endParaRPr lang="de-DE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4"/>
          </p:nvPr>
        </p:nvSpPr>
        <p:spPr>
          <a:xfrm>
            <a:off x="4932040" y="2276872"/>
            <a:ext cx="4038600" cy="1656184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sz="1800" dirty="0" smtClean="0"/>
              <a:t>Несоблюдение проектных решений по отработке участков месторождения, повлекшее причинение вреда окружающей среде</a:t>
            </a:r>
            <a:endParaRPr lang="de-DE" sz="1800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 smtClean="0"/>
              <a:t>Статья 140. Выборочная отработка участков месторождения</a:t>
            </a:r>
            <a:endParaRPr lang="de-DE" sz="2400" dirty="0"/>
          </a:p>
        </p:txBody>
      </p:sp>
      <p:pic>
        <p:nvPicPr>
          <p:cNvPr id="7" name="Рисунок 6" descr="1052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92080" y="3933056"/>
            <a:ext cx="3372543" cy="2244849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0</TotalTime>
  <Words>314</Words>
  <Application>Microsoft Office PowerPoint</Application>
  <PresentationFormat>Экран (4:3)</PresentationFormat>
  <Paragraphs>41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Официальная</vt:lpstr>
      <vt:lpstr>АДМИНИСТРАТИВНЫЕ ПРАВОНАРУШЕНИЯ, ПОСЯГАЮЩИЕ НА СОБСТВЕННОСТЬ</vt:lpstr>
      <vt:lpstr>В соответствии с Законом Республики Казахстан от 30 ноября 2015 г. «О республиканском бюджете» на 2016-2018 годы,   1 месячный расчетный показатель = 2121 тг.</vt:lpstr>
      <vt:lpstr>Статья 136. Нарушение права государственной собственности на землю</vt:lpstr>
      <vt:lpstr>Статья 137. Нарушение земельного законодательства Республики Казахстан при предоставлении права на земельный участок и при изменении целевого назначения земельного участка</vt:lpstr>
      <vt:lpstr>Статья 138. Уничтожение специальных знаков</vt:lpstr>
      <vt:lpstr> Статья 139. Нарушение права государственной собственности на недра</vt:lpstr>
      <vt:lpstr>Статья 140. Выборочная отработка участков месторождения</vt:lpstr>
      <vt:lpstr>Статья 140. Выборочная отработка участков месторождения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АДМИНИСТРАТИВНЫЕ ПРАВОНАРУШЕНИЯ, ПОСЯГАЮЩИЕ НА СОБСТВЕННОСТЬ</dc:title>
  <dc:creator>Aliya Uni</dc:creator>
  <cp:lastModifiedBy>Almagul</cp:lastModifiedBy>
  <cp:revision>7</cp:revision>
  <dcterms:created xsi:type="dcterms:W3CDTF">2018-04-19T17:16:06Z</dcterms:created>
  <dcterms:modified xsi:type="dcterms:W3CDTF">2019-05-19T10:51:24Z</dcterms:modified>
</cp:coreProperties>
</file>